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83" r:id="rId3"/>
    <p:sldId id="272" r:id="rId4"/>
    <p:sldId id="267" r:id="rId5"/>
    <p:sldId id="289" r:id="rId6"/>
    <p:sldId id="270" r:id="rId7"/>
    <p:sldId id="280" r:id="rId8"/>
    <p:sldId id="273" r:id="rId9"/>
    <p:sldId id="274" r:id="rId10"/>
    <p:sldId id="277" r:id="rId11"/>
    <p:sldId id="278" r:id="rId12"/>
    <p:sldId id="282" r:id="rId13"/>
    <p:sldId id="279" r:id="rId14"/>
    <p:sldId id="266" r:id="rId15"/>
    <p:sldId id="288" r:id="rId16"/>
    <p:sldId id="287" r:id="rId17"/>
    <p:sldId id="269" r:id="rId18"/>
    <p:sldId id="256" r:id="rId19"/>
    <p:sldId id="263" r:id="rId20"/>
    <p:sldId id="281" r:id="rId21"/>
    <p:sldId id="257" r:id="rId22"/>
    <p:sldId id="271" r:id="rId23"/>
    <p:sldId id="258" r:id="rId24"/>
    <p:sldId id="262" r:id="rId25"/>
    <p:sldId id="284" r:id="rId26"/>
    <p:sldId id="261" r:id="rId27"/>
    <p:sldId id="260" r:id="rId28"/>
    <p:sldId id="285" r:id="rId29"/>
    <p:sldId id="264" r:id="rId30"/>
    <p:sldId id="265" r:id="rId31"/>
    <p:sldId id="26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28F8"/>
    <a:srgbClr val="8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717" autoAdjust="0"/>
    <p:restoredTop sz="94640" autoAdjust="0"/>
  </p:normalViewPr>
  <p:slideViewPr>
    <p:cSldViewPr>
      <p:cViewPr varScale="1">
        <p:scale>
          <a:sx n="65" d="100"/>
          <a:sy n="65" d="100"/>
        </p:scale>
        <p:origin x="-108" y="-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3/3/2011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newsfla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newsfla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newsfla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newsfla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newsfla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newsfla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newsfla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newsfla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newsfla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newsfla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newsfla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25000">
              <a:schemeClr val="bg2">
                <a:tint val="83000"/>
                <a:satMod val="320000"/>
              </a:schemeClr>
            </a:gs>
            <a:gs pos="100000">
              <a:schemeClr val="bg2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3/3/2011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>
    <p:newsflash/>
  </p:transition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vbmaniac.com/" TargetMode="External"/><Relationship Id="rId3" Type="http://schemas.openxmlformats.org/officeDocument/2006/relationships/hyperlink" Target="http://www.about.com/" TargetMode="External"/><Relationship Id="rId7" Type="http://schemas.openxmlformats.org/officeDocument/2006/relationships/hyperlink" Target="http://www.opensource.com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ourcecode.com/" TargetMode="External"/><Relationship Id="rId5" Type="http://schemas.openxmlformats.org/officeDocument/2006/relationships/hyperlink" Target="http://www.microsoft.com/" TargetMode="External"/><Relationship Id="rId4" Type="http://schemas.openxmlformats.org/officeDocument/2006/relationships/hyperlink" Target="http://www.vbhelp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logo.JPG"/>
          <p:cNvPicPr>
            <a:picLocks noChangeAspect="1"/>
          </p:cNvPicPr>
          <p:nvPr/>
        </p:nvPicPr>
        <p:blipFill>
          <a:blip r:embed="rId3">
            <a:lum bright="18000"/>
          </a:blip>
          <a:stretch>
            <a:fillRect/>
          </a:stretch>
        </p:blipFill>
        <p:spPr>
          <a:xfrm>
            <a:off x="3353395" y="2209800"/>
            <a:ext cx="2590205" cy="29848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7543800" cy="1143000"/>
          </a:xfrm>
        </p:spPr>
        <p:txBody>
          <a:bodyPr>
            <a:normAutofit/>
          </a:bodyPr>
          <a:lstStyle/>
          <a:p>
            <a:r>
              <a:rPr lang="en-US" sz="7200" u="sng" dirty="0" smtClean="0">
                <a:solidFill>
                  <a:schemeClr val="bg1">
                    <a:lumMod val="95000"/>
                  </a:schemeClr>
                </a:solidFill>
              </a:rPr>
              <a:t>Cauvery Polytechnic</a:t>
            </a:r>
            <a:endParaRPr lang="en-US" sz="7200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33600" y="5783759"/>
            <a:ext cx="541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Gonikoppal-571213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889 0.13959 C -0.33819 0.12176 -0.33836 0.09977 -0.33576 0.08102 C -0.33368 0.06667 -0.33142 0.05232 -0.32916 0.03797 C -0.32517 0.01389 -0.32708 0.02385 -0.31632 -0.00324 C -0.30156 -0.04027 -0.28663 -0.08888 -0.24375 -0.09791 C -0.21007 -0.11643 -0.20625 -0.11643 -0.16961 -0.11851 C -0.15243 -0.11388 -0.13489 -0.11018 -0.11788 -0.10486 C -0.10798 -0.10185 -0.11059 -0.09791 -0.10347 -0.09097 C -0.08715 -0.07523 -0.07291 -0.06388 -0.05347 -0.05324 C -0.01736 -0.03379 -0.05885 -0.05509 -0.01788 -0.03773 C 0.0033 -0.0287 -0.01215 -0.03425 0.00139 -0.02569 C 0.01094 -0.01944 0.02257 -0.01481 0.03212 -0.00833 C 0.05695 0.00787 0.08282 0.02477 0.10782 0.04144 C 0.13264 0.05834 0.13993 0.06737 0.16598 0.07061 C 0.17778 0.07014 0.18976 0.07107 0.20139 0.06899 C 0.20365 0.06852 0.20434 0.06505 0.20625 0.06389 C 0.21146 0.06042 0.21702 0.05811 0.22223 0.0551 C 0.22448 0.05394 0.22882 0.05186 0.22882 0.05209 C 0.23299 0.03797 0.24063 0.04237 0.25122 0.03287 C 0.2625 0.02315 0.25712 0.02547 0.26598 0.02246 C 0.27431 0.01644 0.27657 0.01158 0.28368 0.00533 C 0.3092 -0.01875 0.33733 -0.04351 0.3724 -0.04814 C 0.38212 -0.04537 0.39219 -0.04398 0.40139 -0.03958 C 0.44462 -0.01875 0.46528 0.04815 0.47084 0.09306 C 0.46598 0.11088 0.45209 0.12061 0.43681 0.12917 C 0.37778 0.16181 0.33664 0.18542 0.26754 0.18936 C 0.24497 0.18889 0.2217 0.1926 0.19983 0.18774 C 0.19202 0.18612 0.18872 0.17547 0.18212 0.17037 C 0.17396 0.16436 0.16511 0.15973 0.15608 0.15487 C 0.14514 0.14885 0.13351 0.14399 0.1224 0.1375 C 0.10782 0.1294 0.09705 0.11528 0.08368 0.1051 C 0.07014 0.09468 0.07257 0.10255 0.06111 0.09144 C 0.05209 0.08264 0.04358 0.07107 0.03681 0.06019 C 0.03212 0.03496 0.03525 0.05463 0.03525 -4.44444E-6 " pathEditMode="relative" rAng="0" ptsTypes="fffffffffffffffffffffffffffffffff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" y="-1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zure_Wallpaper_by_RaNdOm_HeRo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3200"/>
            <a:ext cx="8991600" cy="704088"/>
          </a:xfrm>
        </p:spPr>
        <p:txBody>
          <a:bodyPr>
            <a:noAutofit/>
          </a:bodyPr>
          <a:lstStyle/>
          <a:p>
            <a:r>
              <a:rPr lang="en-US" sz="5500" b="1" u="sng" dirty="0" smtClean="0">
                <a:solidFill>
                  <a:schemeClr val="bg1"/>
                </a:solidFill>
              </a:rPr>
              <a:t>Performance against Schedule</a:t>
            </a:r>
            <a:endParaRPr lang="en-US" sz="5500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 advTm="2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l_Bliss_by_Burning_Liquid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0" y="0"/>
            <a:ext cx="4191000" cy="6858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lang="en-US" sz="3000" b="1" u="sn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Schedule</a:t>
            </a:r>
            <a:r>
              <a:rPr kumimoji="0" lang="en-US" sz="30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: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274320" marR="0" lvl="0" indent="-27432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&gt; Project development time:</a:t>
            </a:r>
          </a:p>
          <a:p>
            <a:pPr marL="274320" marR="0" lvl="0" indent="-27432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8 months(</a:t>
            </a:r>
            <a:r>
              <a:rPr lang="en-US" sz="17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25/07/2010 – 25/02/2011</a:t>
            </a: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&gt; Submission of the synopsis:</a:t>
            </a:r>
          </a:p>
          <a:p>
            <a:pPr marL="274320" marR="0" lvl="0" indent="-27432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25/07/2010</a:t>
            </a:r>
          </a:p>
          <a:p>
            <a:pPr marL="274320" marR="0" lvl="0" indent="-27432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&gt; Analysis:</a:t>
            </a:r>
          </a:p>
          <a:p>
            <a:pPr marL="274320" marR="0" lvl="0" indent="-27432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	29/07/2010 – 02/08/2010</a:t>
            </a:r>
          </a:p>
          <a:p>
            <a:pPr marL="274320" marR="0" lvl="0" indent="-27432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&gt; Requirement Collection: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02/08/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2010</a:t>
            </a: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– 06/08/2010</a:t>
            </a:r>
          </a:p>
          <a:p>
            <a:pPr marL="274320" marR="0" lvl="0" indent="-27432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&gt; 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Design and 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Development:</a:t>
            </a:r>
          </a:p>
          <a:p>
            <a:pPr marL="274320" lvl="0" indent="-274320">
              <a:spcBef>
                <a:spcPct val="20000"/>
              </a:spcBef>
              <a:buClr>
                <a:schemeClr val="accent3"/>
              </a:buClr>
              <a:buSzPct val="95000"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	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09/08/2010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– 02/02/2011</a:t>
            </a:r>
          </a:p>
          <a:p>
            <a:pPr marL="274320" lvl="0" indent="-274320">
              <a:spcBef>
                <a:spcPct val="20000"/>
              </a:spcBef>
              <a:buClr>
                <a:schemeClr val="accent3"/>
              </a:buClr>
              <a:buSzPct val="95000"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&gt; Testi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ng</a:t>
            </a:r>
          </a:p>
          <a:p>
            <a:pPr marL="274320" lvl="0" indent="-274320">
              <a:spcBef>
                <a:spcPct val="20000"/>
              </a:spcBef>
              <a:buClr>
                <a:schemeClr val="accent3"/>
              </a:buClr>
              <a:buSzPct val="95000"/>
            </a:pP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06/02/2011 – 25/02/2011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67200" y="0"/>
            <a:ext cx="4876800" cy="6858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r>
              <a:rPr lang="en-US" sz="3000" b="1" u="sn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Performance</a:t>
            </a:r>
            <a:r>
              <a:rPr kumimoji="0" lang="en-US" sz="30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: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274320" lvl="0" indent="-27432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&gt; Project development time:</a:t>
            </a:r>
          </a:p>
          <a:p>
            <a:pPr marL="274320" lvl="0" indent="-27432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8 months(</a:t>
            </a:r>
            <a:r>
              <a:rPr lang="en-US" sz="17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25/07/2010 – 25/02/2011</a:t>
            </a: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274320" lvl="0" indent="-27432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&gt; Submission of the synopsis:</a:t>
            </a:r>
          </a:p>
          <a:p>
            <a:pPr marL="274320" lvl="0" indent="-27432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28/07/2010</a:t>
            </a:r>
          </a:p>
          <a:p>
            <a:pPr marL="274320" lvl="0" indent="-27432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&gt; Analysis:</a:t>
            </a:r>
          </a:p>
          <a:p>
            <a:pPr marL="274320" lvl="0" indent="-27432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31/07/2010 – 02/08/2010</a:t>
            </a:r>
          </a:p>
          <a:p>
            <a:pPr marL="274320" lvl="0" indent="-27432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&gt; Requirement Collection: 03/08/2010 – 17/08/2010</a:t>
            </a:r>
          </a:p>
          <a:p>
            <a:pPr marL="274320" lvl="0" indent="-27432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&gt; Design and Development:</a:t>
            </a:r>
          </a:p>
          <a:p>
            <a:pPr marL="274320" lvl="0" indent="-274320">
              <a:spcBef>
                <a:spcPct val="20000"/>
              </a:spcBef>
              <a:buClr>
                <a:schemeClr val="accent3"/>
              </a:buClr>
              <a:buSzPct val="95000"/>
            </a:pP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17/08/2010 – 30/01/2011</a:t>
            </a:r>
          </a:p>
          <a:p>
            <a:pPr marL="274320" lvl="0" indent="-274320">
              <a:spcBef>
                <a:spcPct val="20000"/>
              </a:spcBef>
              <a:buClr>
                <a:schemeClr val="accent3"/>
              </a:buClr>
              <a:buSzPct val="95000"/>
            </a:pP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&gt; Testing</a:t>
            </a:r>
          </a:p>
          <a:p>
            <a:pPr marL="274320" lvl="0" indent="-274320">
              <a:spcBef>
                <a:spcPct val="20000"/>
              </a:spcBef>
              <a:buClr>
                <a:schemeClr val="accent3"/>
              </a:buClr>
              <a:buSzPct val="95000"/>
            </a:pP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06/02/2011 – 22/02/2011</a:t>
            </a:r>
            <a:endParaRPr kumimoji="0" lang="en-US" sz="2600" b="1" i="1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endParaRPr kumimoji="0" lang="en-US" sz="2600" b="1" i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838200" y="3429000"/>
            <a:ext cx="68580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rragen___Silver_by_tigae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62000" y="533400"/>
            <a:ext cx="4191000" cy="10128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68000">
                <a:schemeClr val="accent6">
                  <a:tint val="86000"/>
                  <a:satMod val="115000"/>
                </a:schemeClr>
              </a:gs>
              <a:gs pos="100000">
                <a:schemeClr val="accent6">
                  <a:tint val="50000"/>
                  <a:satMod val="150000"/>
                </a:schemeClr>
              </a:gs>
            </a:gsLst>
            <a:path path="circle">
              <a:fillToRect l="50000" t="130000" r="50000" b="-30000"/>
            </a:path>
          </a:gradFill>
          <a:effectLst>
            <a:outerShdw blurRad="57150" dist="38100" dir="5400000" algn="ctr" rotWithShape="0">
              <a:schemeClr val="tx2">
                <a:alpha val="48000"/>
              </a:scheme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extrusionH="57150"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0" u="sng" dirty="0" smtClean="0">
                <a:solidFill>
                  <a:schemeClr val="tx2"/>
                </a:solidFill>
              </a:rPr>
              <a:t>Session - </a:t>
            </a:r>
            <a:r>
              <a:rPr lang="en-US" sz="7000" u="sng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kumimoji="0" lang="en-US" sz="7000" b="0" i="0" u="sng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0400" y="5867400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Ramya K.P(402cs08062)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5816 0.27315 C -0.79011 0.20023 -0.72205 0.12732 -0.62743 0.13125 C -0.53281 0.13519 -0.40382 0.32153 -0.29045 0.29676 C -0.17709 0.27199 -0.0033 0.04283 0.05312 -0.01713 C 0.10955 -0.07708 0.05712 -0.06528 0.04826 -0.0625 C 0.03941 -0.05972 0.01962 -0.02986 -8.33333E-7 -7.40741E-7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smic_Frostbite_V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solidFill>
                  <a:srgbClr val="00B0F0"/>
                </a:solidFill>
              </a:rPr>
              <a:t>Project Planning:</a:t>
            </a:r>
            <a:endParaRPr lang="en-US" u="sng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362712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core idea of our project was suggested by our H.O.D Sreenivasa K.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Combining his ideas with the suggestion from the team members we planned 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developed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this project satisfying all the conditions.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At the beginning the project was not well defined and no written plans were used.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 decided to work 3days/week(10 hrs) on the project and the total schedule should be less than 320 hrs.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5400" y="0"/>
            <a:ext cx="91694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dirty="0" smtClean="0">
                <a:solidFill>
                  <a:schemeClr val="bg1"/>
                </a:solidFill>
              </a:rPr>
              <a:t>System Requirements:</a:t>
            </a:r>
            <a:endParaRPr lang="en-US" b="1" i="1" u="sng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2438400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Hardware :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7000" y="4572000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Operating System: </a:t>
            </a:r>
            <a:r>
              <a:rPr lang="en-US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Windows</a:t>
            </a:r>
            <a:r>
              <a:rPr lang="en-US" i="1" dirty="0" smtClean="0">
                <a:solidFill>
                  <a:schemeClr val="bg1"/>
                </a:solidFill>
              </a:rPr>
              <a:t> XP or Above.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Applications:            </a:t>
            </a:r>
            <a:r>
              <a:rPr lang="en-US" dirty="0" smtClean="0">
                <a:solidFill>
                  <a:schemeClr val="bg1"/>
                </a:solidFill>
              </a:rPr>
              <a:t>Visual Studio 6.0, </a:t>
            </a:r>
            <a:r>
              <a:rPr lang="en-US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MS  ACCESS 2003</a:t>
            </a:r>
            <a:r>
              <a:rPr lang="en-US" b="1" i="1" dirty="0" smtClean="0">
                <a:solidFill>
                  <a:schemeClr val="bg1"/>
                </a:solidFill>
              </a:rPr>
              <a:t> .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0800" y="29718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Processor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r>
              <a:rPr lang="en-US" i="1" dirty="0" smtClean="0">
                <a:solidFill>
                  <a:schemeClr val="bg1"/>
                </a:solidFill>
              </a:rPr>
              <a:t>                 </a:t>
            </a:r>
            <a:r>
              <a:rPr lang="en-US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Intel PII or above.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Ram:</a:t>
            </a:r>
            <a:r>
              <a:rPr lang="en-US" dirty="0" smtClean="0">
                <a:solidFill>
                  <a:schemeClr val="bg1"/>
                </a:solidFill>
              </a:rPr>
              <a:t>                         </a:t>
            </a:r>
            <a:r>
              <a:rPr lang="en-US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128 MB (Greater size Recommended).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Hard Disk:               </a:t>
            </a:r>
            <a:r>
              <a:rPr lang="en-US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 GB.</a:t>
            </a:r>
          </a:p>
          <a:p>
            <a:r>
              <a:rPr lang="en-US" b="1" dirty="0" smtClean="0">
                <a:solidFill>
                  <a:schemeClr val="bg1"/>
                </a:solidFill>
                <a:cs typeface="Arial" pitchFamily="34" charset="0"/>
              </a:rPr>
              <a:t>Display Monitors:</a:t>
            </a:r>
            <a:r>
              <a:rPr lang="en-US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1024X720 pix.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4124980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Software :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_M_M_O_R_T_A_L_I_T_Y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800" y="2133600"/>
            <a:ext cx="6629400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extrusionH="76200">
            <a:bevelB w="165100" prst="coolSlant"/>
            <a:extrusionClr>
              <a:schemeClr val="tx1"/>
            </a:extrusionClr>
          </a:sp3d>
        </p:spPr>
        <p:txBody>
          <a:bodyPr wrap="square" rtlCol="0">
            <a:spAutoFit/>
          </a:bodyPr>
          <a:lstStyle/>
          <a:p>
            <a:r>
              <a:rPr lang="en-US" sz="8000" b="1" u="sng" dirty="0" smtClean="0"/>
              <a:t>ER Diagram</a:t>
            </a:r>
            <a:endParaRPr lang="en-US" sz="8000" b="1" u="sng" dirty="0"/>
          </a:p>
        </p:txBody>
      </p:sp>
    </p:spTree>
  </p:cSld>
  <p:clrMapOvr>
    <a:masterClrMapping/>
  </p:clrMapOvr>
  <p:transition spd="med" advTm="1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Line 215"/>
          <p:cNvSpPr>
            <a:spLocks noChangeShapeType="1"/>
          </p:cNvSpPr>
          <p:nvPr/>
        </p:nvSpPr>
        <p:spPr bwMode="auto">
          <a:xfrm flipV="1">
            <a:off x="2827916" y="1517754"/>
            <a:ext cx="2263669" cy="38599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42" name="Line 194"/>
          <p:cNvSpPr>
            <a:spLocks noChangeShapeType="1"/>
          </p:cNvSpPr>
          <p:nvPr/>
        </p:nvSpPr>
        <p:spPr bwMode="auto">
          <a:xfrm>
            <a:off x="3142731" y="5565098"/>
            <a:ext cx="3627867" cy="4122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5016629" y="1255426"/>
            <a:ext cx="1509425" cy="26310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Result record</a:t>
            </a:r>
          </a:p>
        </p:txBody>
      </p:sp>
      <p:sp>
        <p:nvSpPr>
          <p:cNvPr id="2062" name="Oval 14"/>
          <p:cNvSpPr>
            <a:spLocks noChangeArrowheads="1"/>
          </p:cNvSpPr>
          <p:nvPr/>
        </p:nvSpPr>
        <p:spPr bwMode="auto">
          <a:xfrm>
            <a:off x="4551902" y="318541"/>
            <a:ext cx="802029" cy="35094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sem</a:t>
            </a:r>
          </a:p>
        </p:txBody>
      </p:sp>
      <p:sp>
        <p:nvSpPr>
          <p:cNvPr id="2082" name="Oval 34"/>
          <p:cNvSpPr>
            <a:spLocks noChangeArrowheads="1"/>
          </p:cNvSpPr>
          <p:nvPr/>
        </p:nvSpPr>
        <p:spPr bwMode="auto">
          <a:xfrm>
            <a:off x="5451373" y="281066"/>
            <a:ext cx="802029" cy="35094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EX1</a:t>
            </a:r>
          </a:p>
        </p:txBody>
      </p:sp>
      <p:sp>
        <p:nvSpPr>
          <p:cNvPr id="2083" name="Oval 35"/>
          <p:cNvSpPr>
            <a:spLocks noChangeArrowheads="1"/>
          </p:cNvSpPr>
          <p:nvPr/>
        </p:nvSpPr>
        <p:spPr bwMode="auto">
          <a:xfrm>
            <a:off x="3847316" y="880672"/>
            <a:ext cx="802029" cy="35094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name</a:t>
            </a:r>
          </a:p>
        </p:txBody>
      </p:sp>
      <p:sp>
        <p:nvSpPr>
          <p:cNvPr id="2084" name="Oval 36"/>
          <p:cNvSpPr>
            <a:spLocks noChangeArrowheads="1"/>
          </p:cNvSpPr>
          <p:nvPr/>
        </p:nvSpPr>
        <p:spPr bwMode="auto">
          <a:xfrm>
            <a:off x="3832325" y="1424066"/>
            <a:ext cx="802029" cy="35094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500" u="sng" dirty="0"/>
              <a:t>Reg_no</a:t>
            </a:r>
          </a:p>
        </p:txBody>
      </p:sp>
      <p:sp>
        <p:nvSpPr>
          <p:cNvPr id="2085" name="Oval 37"/>
          <p:cNvSpPr>
            <a:spLocks noChangeArrowheads="1"/>
          </p:cNvSpPr>
          <p:nvPr/>
        </p:nvSpPr>
        <p:spPr bwMode="auto">
          <a:xfrm>
            <a:off x="4656840" y="1967459"/>
            <a:ext cx="802029" cy="35094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IA8</a:t>
            </a:r>
          </a:p>
        </p:txBody>
      </p:sp>
      <p:sp>
        <p:nvSpPr>
          <p:cNvPr id="2086" name="Oval 38"/>
          <p:cNvSpPr>
            <a:spLocks noChangeArrowheads="1"/>
          </p:cNvSpPr>
          <p:nvPr/>
        </p:nvSpPr>
        <p:spPr bwMode="auto">
          <a:xfrm>
            <a:off x="5946082" y="2004934"/>
            <a:ext cx="802029" cy="35094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IA2</a:t>
            </a:r>
          </a:p>
        </p:txBody>
      </p:sp>
      <p:sp>
        <p:nvSpPr>
          <p:cNvPr id="2087" name="Oval 39"/>
          <p:cNvSpPr>
            <a:spLocks noChangeArrowheads="1"/>
          </p:cNvSpPr>
          <p:nvPr/>
        </p:nvSpPr>
        <p:spPr bwMode="auto">
          <a:xfrm>
            <a:off x="6845553" y="1686393"/>
            <a:ext cx="802029" cy="35094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IA1</a:t>
            </a:r>
          </a:p>
        </p:txBody>
      </p:sp>
      <p:sp>
        <p:nvSpPr>
          <p:cNvPr id="2088" name="Oval 40"/>
          <p:cNvSpPr>
            <a:spLocks noChangeArrowheads="1"/>
          </p:cNvSpPr>
          <p:nvPr/>
        </p:nvSpPr>
        <p:spPr bwMode="auto">
          <a:xfrm>
            <a:off x="6920509" y="1068049"/>
            <a:ext cx="802029" cy="35094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EX8</a:t>
            </a:r>
          </a:p>
        </p:txBody>
      </p:sp>
      <p:sp>
        <p:nvSpPr>
          <p:cNvPr id="2089" name="Oval 41"/>
          <p:cNvSpPr>
            <a:spLocks noChangeArrowheads="1"/>
          </p:cNvSpPr>
          <p:nvPr/>
        </p:nvSpPr>
        <p:spPr bwMode="auto">
          <a:xfrm>
            <a:off x="6395818" y="487180"/>
            <a:ext cx="802029" cy="35094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EX2</a:t>
            </a:r>
          </a:p>
        </p:txBody>
      </p:sp>
      <p:sp>
        <p:nvSpPr>
          <p:cNvPr id="2106" name="Rectangle 58"/>
          <p:cNvSpPr>
            <a:spLocks noChangeArrowheads="1"/>
          </p:cNvSpPr>
          <p:nvPr/>
        </p:nvSpPr>
        <p:spPr bwMode="auto">
          <a:xfrm>
            <a:off x="1463717" y="5377721"/>
            <a:ext cx="1651217" cy="35094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Lecturer records</a:t>
            </a:r>
          </a:p>
        </p:txBody>
      </p:sp>
      <p:sp>
        <p:nvSpPr>
          <p:cNvPr id="2108" name="Oval 60"/>
          <p:cNvSpPr>
            <a:spLocks noChangeArrowheads="1"/>
          </p:cNvSpPr>
          <p:nvPr/>
        </p:nvSpPr>
        <p:spPr bwMode="auto">
          <a:xfrm>
            <a:off x="309708" y="4984229"/>
            <a:ext cx="802029" cy="35094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ID</a:t>
            </a:r>
          </a:p>
        </p:txBody>
      </p:sp>
      <p:sp>
        <p:nvSpPr>
          <p:cNvPr id="2109" name="Oval 61"/>
          <p:cNvSpPr>
            <a:spLocks noChangeArrowheads="1"/>
          </p:cNvSpPr>
          <p:nvPr/>
        </p:nvSpPr>
        <p:spPr bwMode="auto">
          <a:xfrm>
            <a:off x="564246" y="5939852"/>
            <a:ext cx="802029" cy="35094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sname6</a:t>
            </a:r>
          </a:p>
        </p:txBody>
      </p:sp>
      <p:sp>
        <p:nvSpPr>
          <p:cNvPr id="2110" name="Oval 62"/>
          <p:cNvSpPr>
            <a:spLocks noChangeArrowheads="1"/>
          </p:cNvSpPr>
          <p:nvPr/>
        </p:nvSpPr>
        <p:spPr bwMode="auto">
          <a:xfrm>
            <a:off x="1853488" y="6239656"/>
            <a:ext cx="802029" cy="35094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sname2</a:t>
            </a:r>
          </a:p>
        </p:txBody>
      </p:sp>
      <p:sp>
        <p:nvSpPr>
          <p:cNvPr id="2111" name="Oval 63"/>
          <p:cNvSpPr>
            <a:spLocks noChangeArrowheads="1"/>
          </p:cNvSpPr>
          <p:nvPr/>
        </p:nvSpPr>
        <p:spPr bwMode="auto">
          <a:xfrm>
            <a:off x="3172712" y="5958590"/>
            <a:ext cx="802029" cy="35094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sname1</a:t>
            </a:r>
          </a:p>
        </p:txBody>
      </p:sp>
      <p:sp>
        <p:nvSpPr>
          <p:cNvPr id="2112" name="Oval 64"/>
          <p:cNvSpPr>
            <a:spLocks noChangeArrowheads="1"/>
          </p:cNvSpPr>
          <p:nvPr/>
        </p:nvSpPr>
        <p:spPr bwMode="auto">
          <a:xfrm>
            <a:off x="3202695" y="5002967"/>
            <a:ext cx="802029" cy="35094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Dept</a:t>
            </a:r>
          </a:p>
        </p:txBody>
      </p:sp>
      <p:sp>
        <p:nvSpPr>
          <p:cNvPr id="2113" name="Oval 65"/>
          <p:cNvSpPr>
            <a:spLocks noChangeArrowheads="1"/>
          </p:cNvSpPr>
          <p:nvPr/>
        </p:nvSpPr>
        <p:spPr bwMode="auto">
          <a:xfrm>
            <a:off x="2333206" y="4422098"/>
            <a:ext cx="802029" cy="35094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Desg</a:t>
            </a:r>
          </a:p>
        </p:txBody>
      </p:sp>
      <p:sp>
        <p:nvSpPr>
          <p:cNvPr id="2114" name="Oval 66"/>
          <p:cNvSpPr>
            <a:spLocks noChangeArrowheads="1"/>
          </p:cNvSpPr>
          <p:nvPr/>
        </p:nvSpPr>
        <p:spPr bwMode="auto">
          <a:xfrm>
            <a:off x="1238849" y="4422098"/>
            <a:ext cx="802029" cy="35094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Lname</a:t>
            </a:r>
          </a:p>
        </p:txBody>
      </p:sp>
      <p:sp>
        <p:nvSpPr>
          <p:cNvPr id="2180" name="Rectangle 132"/>
          <p:cNvSpPr>
            <a:spLocks noChangeArrowheads="1"/>
          </p:cNvSpPr>
          <p:nvPr/>
        </p:nvSpPr>
        <p:spPr bwMode="auto">
          <a:xfrm>
            <a:off x="6785589" y="5806737"/>
            <a:ext cx="1484128" cy="33923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subject records</a:t>
            </a:r>
          </a:p>
        </p:txBody>
      </p:sp>
      <p:sp>
        <p:nvSpPr>
          <p:cNvPr id="2183" name="Oval 135"/>
          <p:cNvSpPr>
            <a:spLocks noChangeArrowheads="1"/>
          </p:cNvSpPr>
          <p:nvPr/>
        </p:nvSpPr>
        <p:spPr bwMode="auto">
          <a:xfrm>
            <a:off x="6500756" y="5040443"/>
            <a:ext cx="802029" cy="35094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slno</a:t>
            </a:r>
          </a:p>
        </p:txBody>
      </p:sp>
      <p:sp>
        <p:nvSpPr>
          <p:cNvPr id="2184" name="Oval 136"/>
          <p:cNvSpPr>
            <a:spLocks noChangeArrowheads="1"/>
          </p:cNvSpPr>
          <p:nvPr/>
        </p:nvSpPr>
        <p:spPr bwMode="auto">
          <a:xfrm>
            <a:off x="7685060" y="5021705"/>
            <a:ext cx="944445" cy="37475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subname</a:t>
            </a:r>
          </a:p>
        </p:txBody>
      </p:sp>
      <p:sp>
        <p:nvSpPr>
          <p:cNvPr id="2189" name="Rectangle 141"/>
          <p:cNvSpPr>
            <a:spLocks noChangeArrowheads="1"/>
          </p:cNvSpPr>
          <p:nvPr/>
        </p:nvSpPr>
        <p:spPr bwMode="auto">
          <a:xfrm>
            <a:off x="998991" y="1255426"/>
            <a:ext cx="1253013" cy="26974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Path records</a:t>
            </a:r>
          </a:p>
        </p:txBody>
      </p:sp>
      <p:sp>
        <p:nvSpPr>
          <p:cNvPr id="2190" name="Oval 142"/>
          <p:cNvSpPr>
            <a:spLocks noChangeArrowheads="1"/>
          </p:cNvSpPr>
          <p:nvPr/>
        </p:nvSpPr>
        <p:spPr bwMode="auto">
          <a:xfrm>
            <a:off x="309708" y="599607"/>
            <a:ext cx="802029" cy="35094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c1</a:t>
            </a:r>
          </a:p>
        </p:txBody>
      </p:sp>
      <p:sp>
        <p:nvSpPr>
          <p:cNvPr id="2191" name="Oval 143"/>
          <p:cNvSpPr>
            <a:spLocks noChangeArrowheads="1"/>
          </p:cNvSpPr>
          <p:nvPr/>
        </p:nvSpPr>
        <p:spPr bwMode="auto">
          <a:xfrm>
            <a:off x="1208867" y="243590"/>
            <a:ext cx="802029" cy="35094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c2</a:t>
            </a:r>
          </a:p>
        </p:txBody>
      </p:sp>
      <p:sp>
        <p:nvSpPr>
          <p:cNvPr id="2192" name="Oval 144"/>
          <p:cNvSpPr>
            <a:spLocks noChangeArrowheads="1"/>
          </p:cNvSpPr>
          <p:nvPr/>
        </p:nvSpPr>
        <p:spPr bwMode="auto">
          <a:xfrm>
            <a:off x="2228268" y="674557"/>
            <a:ext cx="802029" cy="35094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c3</a:t>
            </a:r>
          </a:p>
        </p:txBody>
      </p:sp>
      <p:sp>
        <p:nvSpPr>
          <p:cNvPr id="2198" name="Line 150"/>
          <p:cNvSpPr>
            <a:spLocks noChangeShapeType="1"/>
          </p:cNvSpPr>
          <p:nvPr/>
        </p:nvSpPr>
        <p:spPr bwMode="auto">
          <a:xfrm>
            <a:off x="5841144" y="655819"/>
            <a:ext cx="0" cy="5996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00" name="Line 152"/>
          <p:cNvSpPr>
            <a:spLocks noChangeShapeType="1"/>
          </p:cNvSpPr>
          <p:nvPr/>
        </p:nvSpPr>
        <p:spPr bwMode="auto">
          <a:xfrm flipH="1">
            <a:off x="6470774" y="824459"/>
            <a:ext cx="134921" cy="44970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01" name="Line 153"/>
          <p:cNvSpPr>
            <a:spLocks noChangeShapeType="1"/>
          </p:cNvSpPr>
          <p:nvPr/>
        </p:nvSpPr>
        <p:spPr bwMode="auto">
          <a:xfrm flipH="1">
            <a:off x="6530739" y="1274164"/>
            <a:ext cx="404762" cy="56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03" name="Line 155"/>
          <p:cNvSpPr>
            <a:spLocks noChangeShapeType="1"/>
          </p:cNvSpPr>
          <p:nvPr/>
        </p:nvSpPr>
        <p:spPr bwMode="auto">
          <a:xfrm>
            <a:off x="6530739" y="1499016"/>
            <a:ext cx="509700" cy="2623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04" name="Line 156"/>
          <p:cNvSpPr>
            <a:spLocks noChangeShapeType="1"/>
          </p:cNvSpPr>
          <p:nvPr/>
        </p:nvSpPr>
        <p:spPr bwMode="auto">
          <a:xfrm>
            <a:off x="6290880" y="1517754"/>
            <a:ext cx="29982" cy="505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05" name="Line 157"/>
          <p:cNvSpPr>
            <a:spLocks noChangeShapeType="1"/>
          </p:cNvSpPr>
          <p:nvPr/>
        </p:nvSpPr>
        <p:spPr bwMode="auto">
          <a:xfrm flipH="1">
            <a:off x="5166541" y="1499017"/>
            <a:ext cx="74956" cy="4871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06" name="Line 158"/>
          <p:cNvSpPr>
            <a:spLocks noChangeShapeType="1"/>
          </p:cNvSpPr>
          <p:nvPr/>
        </p:nvSpPr>
        <p:spPr bwMode="auto">
          <a:xfrm flipV="1">
            <a:off x="4506929" y="1405328"/>
            <a:ext cx="494709" cy="3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07" name="Line 159"/>
          <p:cNvSpPr>
            <a:spLocks noChangeShapeType="1"/>
          </p:cNvSpPr>
          <p:nvPr/>
        </p:nvSpPr>
        <p:spPr bwMode="auto">
          <a:xfrm>
            <a:off x="4656841" y="993098"/>
            <a:ext cx="674603" cy="2623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08" name="Line 160"/>
          <p:cNvSpPr>
            <a:spLocks noChangeShapeType="1"/>
          </p:cNvSpPr>
          <p:nvPr/>
        </p:nvSpPr>
        <p:spPr bwMode="auto">
          <a:xfrm>
            <a:off x="5181532" y="637082"/>
            <a:ext cx="284833" cy="6745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10" name="Line 162"/>
          <p:cNvSpPr>
            <a:spLocks noChangeShapeType="1"/>
          </p:cNvSpPr>
          <p:nvPr/>
        </p:nvSpPr>
        <p:spPr bwMode="auto">
          <a:xfrm flipH="1">
            <a:off x="1583647" y="599606"/>
            <a:ext cx="14991" cy="6558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12" name="Line 164"/>
          <p:cNvSpPr>
            <a:spLocks noChangeShapeType="1"/>
          </p:cNvSpPr>
          <p:nvPr/>
        </p:nvSpPr>
        <p:spPr bwMode="auto">
          <a:xfrm>
            <a:off x="1013982" y="899410"/>
            <a:ext cx="224868" cy="3560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13" name="Line 165"/>
          <p:cNvSpPr>
            <a:spLocks noChangeShapeType="1"/>
          </p:cNvSpPr>
          <p:nvPr/>
        </p:nvSpPr>
        <p:spPr bwMode="auto">
          <a:xfrm flipH="1">
            <a:off x="2003400" y="918148"/>
            <a:ext cx="254850" cy="3560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23" name="Line 175"/>
          <p:cNvSpPr>
            <a:spLocks noChangeShapeType="1"/>
          </p:cNvSpPr>
          <p:nvPr/>
        </p:nvSpPr>
        <p:spPr bwMode="auto">
          <a:xfrm flipH="1">
            <a:off x="1688585" y="4778115"/>
            <a:ext cx="14991" cy="5996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24" name="Line 176"/>
          <p:cNvSpPr>
            <a:spLocks noChangeShapeType="1"/>
          </p:cNvSpPr>
          <p:nvPr/>
        </p:nvSpPr>
        <p:spPr bwMode="auto">
          <a:xfrm>
            <a:off x="2603048" y="4796853"/>
            <a:ext cx="0" cy="5621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25" name="Line 177"/>
          <p:cNvSpPr>
            <a:spLocks noChangeShapeType="1"/>
          </p:cNvSpPr>
          <p:nvPr/>
        </p:nvSpPr>
        <p:spPr bwMode="auto">
          <a:xfrm flipH="1">
            <a:off x="3112748" y="5265295"/>
            <a:ext cx="149912" cy="1311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26" name="Line 178"/>
          <p:cNvSpPr>
            <a:spLocks noChangeShapeType="1"/>
          </p:cNvSpPr>
          <p:nvPr/>
        </p:nvSpPr>
        <p:spPr bwMode="auto">
          <a:xfrm>
            <a:off x="3082765" y="5752476"/>
            <a:ext cx="284833" cy="2248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27" name="Line 179"/>
          <p:cNvSpPr>
            <a:spLocks noChangeShapeType="1"/>
          </p:cNvSpPr>
          <p:nvPr/>
        </p:nvSpPr>
        <p:spPr bwMode="auto">
          <a:xfrm>
            <a:off x="2273241" y="5696262"/>
            <a:ext cx="0" cy="5246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28" name="Line 180"/>
          <p:cNvSpPr>
            <a:spLocks noChangeShapeType="1"/>
          </p:cNvSpPr>
          <p:nvPr/>
        </p:nvSpPr>
        <p:spPr bwMode="auto">
          <a:xfrm flipH="1">
            <a:off x="1283823" y="5752475"/>
            <a:ext cx="164903" cy="2435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29" name="Line 181"/>
          <p:cNvSpPr>
            <a:spLocks noChangeShapeType="1"/>
          </p:cNvSpPr>
          <p:nvPr/>
        </p:nvSpPr>
        <p:spPr bwMode="auto">
          <a:xfrm>
            <a:off x="1013982" y="5302771"/>
            <a:ext cx="419753" cy="2248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31" name="Line 183"/>
          <p:cNvSpPr>
            <a:spLocks noChangeShapeType="1"/>
          </p:cNvSpPr>
          <p:nvPr/>
        </p:nvSpPr>
        <p:spPr bwMode="auto">
          <a:xfrm>
            <a:off x="7010457" y="5396459"/>
            <a:ext cx="269841" cy="4309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32" name="Line 184"/>
          <p:cNvSpPr>
            <a:spLocks noChangeShapeType="1"/>
          </p:cNvSpPr>
          <p:nvPr/>
        </p:nvSpPr>
        <p:spPr bwMode="auto">
          <a:xfrm flipH="1">
            <a:off x="7745025" y="5396459"/>
            <a:ext cx="254850" cy="4122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35" name="AutoShape 187"/>
          <p:cNvSpPr>
            <a:spLocks noChangeArrowheads="1"/>
          </p:cNvSpPr>
          <p:nvPr/>
        </p:nvSpPr>
        <p:spPr bwMode="auto">
          <a:xfrm rot="2428046">
            <a:off x="4791761" y="5377721"/>
            <a:ext cx="903219" cy="851004"/>
          </a:xfrm>
          <a:prstGeom prst="flowChartInputOut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Subject</a:t>
            </a:r>
          </a:p>
        </p:txBody>
      </p:sp>
      <p:sp>
        <p:nvSpPr>
          <p:cNvPr id="2236" name="AutoShape 188"/>
          <p:cNvSpPr>
            <a:spLocks noChangeArrowheads="1"/>
          </p:cNvSpPr>
          <p:nvPr/>
        </p:nvSpPr>
        <p:spPr bwMode="auto">
          <a:xfrm rot="-762387">
            <a:off x="3532501" y="3072983"/>
            <a:ext cx="824515" cy="786984"/>
          </a:xfrm>
          <a:prstGeom prst="flowChartInputOut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Result</a:t>
            </a:r>
          </a:p>
        </p:txBody>
      </p:sp>
      <p:sp>
        <p:nvSpPr>
          <p:cNvPr id="2256" name="Line 208"/>
          <p:cNvSpPr>
            <a:spLocks noChangeShapeType="1"/>
          </p:cNvSpPr>
          <p:nvPr/>
        </p:nvSpPr>
        <p:spPr bwMode="auto">
          <a:xfrm>
            <a:off x="5871126" y="1536492"/>
            <a:ext cx="1738978" cy="42534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9669" tIns="9834" rIns="19669" bIns="9834"/>
          <a:lstStyle/>
          <a:p>
            <a:endParaRPr lang="en-US"/>
          </a:p>
        </p:txBody>
      </p:sp>
      <p:sp>
        <p:nvSpPr>
          <p:cNvPr id="2260" name="AutoShape 212"/>
          <p:cNvSpPr>
            <a:spLocks noChangeArrowheads="1"/>
          </p:cNvSpPr>
          <p:nvPr/>
        </p:nvSpPr>
        <p:spPr bwMode="auto">
          <a:xfrm rot="408188">
            <a:off x="6227792" y="2980857"/>
            <a:ext cx="854498" cy="841245"/>
          </a:xfrm>
          <a:prstGeom prst="flowChartInputOut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9669" tIns="9834" rIns="19669" bIns="9834" anchor="ctr"/>
          <a:lstStyle/>
          <a:p>
            <a:pPr algn="ctr" defTabSz="443230"/>
            <a:r>
              <a:rPr lang="en-US" sz="1700" dirty="0"/>
              <a:t>Subject</a:t>
            </a:r>
          </a:p>
        </p:txBody>
      </p:sp>
      <p:sp>
        <p:nvSpPr>
          <p:cNvPr id="2265" name="Text Box 217"/>
          <p:cNvSpPr txBox="1">
            <a:spLocks noChangeArrowheads="1"/>
          </p:cNvSpPr>
          <p:nvPr/>
        </p:nvSpPr>
        <p:spPr bwMode="auto">
          <a:xfrm>
            <a:off x="3304510" y="3924378"/>
            <a:ext cx="108652" cy="281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9669" tIns="9834" rIns="19669" bIns="9834">
            <a:spAutoFit/>
          </a:bodyPr>
          <a:lstStyle/>
          <a:p>
            <a:pPr defTabSz="443230"/>
            <a:r>
              <a:rPr lang="en-US" sz="1700" dirty="0"/>
              <a:t>1</a:t>
            </a:r>
          </a:p>
        </p:txBody>
      </p:sp>
      <p:sp>
        <p:nvSpPr>
          <p:cNvPr id="2267" name="Text Box 219"/>
          <p:cNvSpPr txBox="1">
            <a:spLocks noChangeArrowheads="1"/>
          </p:cNvSpPr>
          <p:nvPr/>
        </p:nvSpPr>
        <p:spPr bwMode="auto">
          <a:xfrm>
            <a:off x="4099043" y="2406624"/>
            <a:ext cx="203228" cy="281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9669" tIns="9834" rIns="19669" bIns="9834">
            <a:spAutoFit/>
          </a:bodyPr>
          <a:lstStyle/>
          <a:p>
            <a:pPr defTabSz="443230"/>
            <a:r>
              <a:rPr lang="en-US" sz="1700" dirty="0"/>
              <a:t>N</a:t>
            </a:r>
          </a:p>
        </p:txBody>
      </p:sp>
      <p:sp>
        <p:nvSpPr>
          <p:cNvPr id="2269" name="Text Box 221"/>
          <p:cNvSpPr txBox="1">
            <a:spLocks noChangeArrowheads="1"/>
          </p:cNvSpPr>
          <p:nvPr/>
        </p:nvSpPr>
        <p:spPr bwMode="auto">
          <a:xfrm>
            <a:off x="4428849" y="5348444"/>
            <a:ext cx="108652" cy="281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9669" tIns="9834" rIns="19669" bIns="9834">
            <a:spAutoFit/>
          </a:bodyPr>
          <a:lstStyle/>
          <a:p>
            <a:pPr defTabSz="443230"/>
            <a:r>
              <a:rPr lang="en-US" sz="1700" dirty="0"/>
              <a:t>1</a:t>
            </a:r>
          </a:p>
        </p:txBody>
      </p:sp>
      <p:sp>
        <p:nvSpPr>
          <p:cNvPr id="2271" name="Text Box 223"/>
          <p:cNvSpPr txBox="1">
            <a:spLocks noChangeArrowheads="1"/>
          </p:cNvSpPr>
          <p:nvPr/>
        </p:nvSpPr>
        <p:spPr bwMode="auto">
          <a:xfrm>
            <a:off x="6242783" y="5442132"/>
            <a:ext cx="203228" cy="281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9669" tIns="9834" rIns="19669" bIns="9834">
            <a:spAutoFit/>
          </a:bodyPr>
          <a:lstStyle/>
          <a:p>
            <a:pPr defTabSz="443230"/>
            <a:r>
              <a:rPr lang="en-US" sz="1700" dirty="0"/>
              <a:t>N</a:t>
            </a:r>
          </a:p>
        </p:txBody>
      </p:sp>
      <p:sp>
        <p:nvSpPr>
          <p:cNvPr id="2273" name="Text Box 225"/>
          <p:cNvSpPr txBox="1">
            <a:spLocks noChangeArrowheads="1"/>
          </p:cNvSpPr>
          <p:nvPr/>
        </p:nvSpPr>
        <p:spPr bwMode="auto">
          <a:xfrm>
            <a:off x="7307157" y="4186706"/>
            <a:ext cx="203228" cy="281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9669" tIns="9834" rIns="19669" bIns="9834">
            <a:spAutoFit/>
          </a:bodyPr>
          <a:lstStyle/>
          <a:p>
            <a:pPr defTabSz="443230"/>
            <a:r>
              <a:rPr lang="en-US" sz="1700" dirty="0"/>
              <a:t>N</a:t>
            </a:r>
          </a:p>
        </p:txBody>
      </p:sp>
      <p:sp>
        <p:nvSpPr>
          <p:cNvPr id="2276" name="Text Box 228"/>
          <p:cNvSpPr txBox="1">
            <a:spLocks noChangeArrowheads="1"/>
          </p:cNvSpPr>
          <p:nvPr/>
        </p:nvSpPr>
        <p:spPr bwMode="auto">
          <a:xfrm>
            <a:off x="6650668" y="2473377"/>
            <a:ext cx="74956" cy="281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669" tIns="9834" rIns="19669" bIns="9834">
            <a:spAutoFit/>
          </a:bodyPr>
          <a:lstStyle/>
          <a:p>
            <a:pPr defTabSz="443230">
              <a:spcBef>
                <a:spcPct val="50000"/>
              </a:spcBef>
            </a:pPr>
            <a:r>
              <a:rPr lang="en-US" sz="1700" dirty="0"/>
              <a:t>N</a:t>
            </a:r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opy of 20060706081401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0"/>
            <a:ext cx="4572000" cy="932688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chemeClr val="bg1"/>
                </a:solidFill>
              </a:rPr>
              <a:t>Connection Code: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8194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Set con = CreateObject("adodb.Connection")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con.Open = "PROVIDER=MICROSOFT.JET.OLEDB.4.0;DATA SOURCE=" &amp; "C:\db\SUBJECT.mdb "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00"/>
                            </p:stCondLst>
                            <p:childTnLst>
                              <p:par>
                                <p:cTn id="12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400"/>
                            </p:stCondLst>
                            <p:childTnLst>
                              <p:par>
                                <p:cTn id="16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533400"/>
            <a:ext cx="8153400" cy="1012825"/>
          </a:xfrm>
          <a:gradFill>
            <a:gsLst>
              <a:gs pos="0">
                <a:schemeClr val="tx2"/>
              </a:gs>
              <a:gs pos="68000">
                <a:schemeClr val="accent6">
                  <a:tint val="86000"/>
                  <a:satMod val="115000"/>
                </a:schemeClr>
              </a:gs>
              <a:gs pos="100000">
                <a:schemeClr val="accent6">
                  <a:tint val="50000"/>
                  <a:satMod val="150000"/>
                </a:schemeClr>
              </a:gs>
            </a:gsLst>
          </a:gradFill>
          <a:effectLst>
            <a:outerShdw blurRad="57150" dist="38100" dir="5400000" algn="ctr" rotWithShape="0">
              <a:schemeClr val="tx2">
                <a:alpha val="48000"/>
              </a:scheme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extrusionH="57150" prstMaterial="flat">
              <a:bevelT w="38100" h="38100"/>
              <a:contourClr>
                <a:schemeClr val="tx2"/>
              </a:contourClr>
            </a:sp3d>
          </a:bodyPr>
          <a:lstStyle/>
          <a:p>
            <a:r>
              <a:rPr lang="en-US" sz="6000" u="sng" dirty="0" smtClean="0">
                <a:solidFill>
                  <a:schemeClr val="tx2"/>
                </a:solidFill>
              </a:rPr>
              <a:t>Result </a:t>
            </a:r>
            <a:r>
              <a:rPr lang="en-US" sz="6000" u="sng" dirty="0" smtClean="0">
                <a:solidFill>
                  <a:schemeClr val="tx2"/>
                </a:solidFill>
                <a:effectLst>
                  <a:outerShdw blurRad="38100" dist="25400" dir="5400000" algn="tl" rotWithShape="0">
                    <a:schemeClr val="tx2">
                      <a:alpha val="43000"/>
                    </a:schemeClr>
                  </a:outerShdw>
                </a:effectLst>
              </a:rPr>
              <a:t>Processing</a:t>
            </a:r>
            <a:r>
              <a:rPr lang="en-US" sz="6000" u="sng" dirty="0" smtClean="0">
                <a:solidFill>
                  <a:schemeClr val="tx2"/>
                </a:solidFill>
              </a:rPr>
              <a:t> System</a:t>
            </a:r>
            <a:endParaRPr lang="en-US" sz="6000" u="sng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0" y="3276600"/>
            <a:ext cx="4038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2060"/>
                </a:solidFill>
              </a:rPr>
              <a:t>*Administrator</a:t>
            </a:r>
            <a:br>
              <a:rPr lang="en-US" sz="4000" b="1" dirty="0" smtClean="0">
                <a:solidFill>
                  <a:srgbClr val="002060"/>
                </a:solidFill>
              </a:rPr>
            </a:br>
            <a:r>
              <a:rPr lang="en-US" sz="4000" b="1" dirty="0" smtClean="0">
                <a:solidFill>
                  <a:srgbClr val="002060"/>
                </a:solidFill>
              </a:rPr>
              <a:t>*Lecturer</a:t>
            </a:r>
            <a:br>
              <a:rPr lang="en-US" sz="4000" b="1" dirty="0" smtClean="0">
                <a:solidFill>
                  <a:srgbClr val="002060"/>
                </a:solidFill>
              </a:rPr>
            </a:br>
            <a:r>
              <a:rPr lang="en-US" sz="4000" b="1" dirty="0" smtClean="0">
                <a:solidFill>
                  <a:srgbClr val="002060"/>
                </a:solidFill>
              </a:rPr>
              <a:t>*Student</a:t>
            </a:r>
            <a:r>
              <a:rPr lang="en-US" b="1" dirty="0" smtClean="0">
                <a:solidFill>
                  <a:srgbClr val="002060"/>
                </a:solidFill>
              </a:rPr>
              <a:t/>
            </a:r>
            <a:br>
              <a:rPr lang="en-US" b="1" dirty="0" smtClean="0">
                <a:solidFill>
                  <a:srgbClr val="002060"/>
                </a:solidFill>
              </a:rPr>
            </a:br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5816 0.27315 C -0.79011 0.20023 -0.72205 0.12732 -0.62743 0.13125 C -0.53281 0.13519 -0.40382 0.32153 -0.29045 0.29676 C -0.17709 0.27199 -0.0033 0.04283 0.05312 -0.01713 C 0.10955 -0.07708 0.05712 -0.06528 0.04826 -0.0625 C 0.03941 -0.05972 0.01962 -0.02986 -8.33333E-7 -7.40741E-7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newsfla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rragen___Silver_by_tigae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62000" y="533400"/>
            <a:ext cx="4191000" cy="10128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68000">
                <a:schemeClr val="accent6">
                  <a:tint val="86000"/>
                  <a:satMod val="115000"/>
                </a:schemeClr>
              </a:gs>
              <a:gs pos="100000">
                <a:schemeClr val="accent6">
                  <a:tint val="50000"/>
                  <a:satMod val="150000"/>
                </a:schemeClr>
              </a:gs>
            </a:gsLst>
            <a:path path="circle">
              <a:fillToRect l="50000" t="130000" r="50000" b="-30000"/>
            </a:path>
          </a:gradFill>
          <a:effectLst>
            <a:outerShdw blurRad="57150" dist="38100" dir="5400000" algn="ctr" rotWithShape="0">
              <a:schemeClr val="tx2">
                <a:alpha val="48000"/>
              </a:scheme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extrusionH="57150"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0" u="sng" dirty="0" smtClean="0">
                <a:solidFill>
                  <a:schemeClr val="tx2"/>
                </a:solidFill>
              </a:rPr>
              <a:t>Session - </a:t>
            </a:r>
            <a:r>
              <a:rPr lang="en-US" sz="7000" u="sng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kumimoji="0" lang="en-US" sz="7000" b="0" i="0" u="sng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0400" y="5867400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Kaushik A.P(402cs08033)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5816 0.27315 C -0.79011 0.20023 -0.72205 0.12732 -0.62743 0.13125 C -0.53281 0.13519 -0.40382 0.32153 -0.29045 0.29676 C -0.17709 0.27199 -0.0033 0.04283 0.05312 -0.01713 C 0.10955 -0.07708 0.05712 -0.06528 0.04826 -0.0625 C 0.03941 -0.05972 0.01962 -0.02986 -8.33333E-7 -7.40741E-7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rragen___Silver_by_tigae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62000" y="533400"/>
            <a:ext cx="4191000" cy="10128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68000">
                <a:schemeClr val="accent6">
                  <a:tint val="86000"/>
                  <a:satMod val="115000"/>
                </a:schemeClr>
              </a:gs>
              <a:gs pos="100000">
                <a:schemeClr val="accent6">
                  <a:tint val="50000"/>
                  <a:satMod val="150000"/>
                </a:schemeClr>
              </a:gs>
            </a:gsLst>
            <a:path path="circle">
              <a:fillToRect l="50000" t="130000" r="50000" b="-30000"/>
            </a:path>
          </a:gradFill>
          <a:effectLst>
            <a:outerShdw blurRad="57150" dist="38100" dir="5400000" algn="ctr" rotWithShape="0">
              <a:schemeClr val="tx2">
                <a:alpha val="48000"/>
              </a:scheme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extrusionH="57150"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0" u="sng" dirty="0" smtClean="0">
                <a:solidFill>
                  <a:schemeClr val="tx2"/>
                </a:solidFill>
              </a:rPr>
              <a:t>Session - </a:t>
            </a:r>
            <a:r>
              <a:rPr lang="en-US" sz="7000" u="sng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kumimoji="0" lang="en-US" sz="7000" b="0" i="0" u="sng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0400" y="5867400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Noumya R.R (402cs08051)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5816 0.27315 C -0.79011 0.20023 -0.72205 0.12732 -0.62743 0.13125 C -0.53281 0.13519 -0.40382 0.32153 -0.29045 0.29676 C -0.17709 0.27199 -0.0033 0.04283 0.05312 -0.01713 C 0.10955 -0.07708 0.05712 -0.06528 0.04826 -0.0625 C 0.03941 -0.05972 0.01962 -0.02986 -8.33333E-7 -7.40741E-7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3-d104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	</a:t>
            </a:r>
            <a:endParaRPr lang="en-US" sz="8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52600" y="1676400"/>
            <a:ext cx="6400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*Select the Database</a:t>
            </a:r>
          </a:p>
          <a:p>
            <a:r>
              <a:rPr lang="en-US" sz="4400" dirty="0" smtClean="0"/>
              <a:t>*Update:</a:t>
            </a:r>
          </a:p>
          <a:p>
            <a:endParaRPr lang="en-US" sz="4400" dirty="0" smtClean="0"/>
          </a:p>
          <a:p>
            <a:r>
              <a:rPr lang="en-US" sz="4400" dirty="0" smtClean="0"/>
              <a:t>*Password Update</a:t>
            </a:r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3848894" y="2932906"/>
            <a:ext cx="533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115594" y="2740818"/>
            <a:ext cx="38020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115594" y="3200400"/>
            <a:ext cx="38020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19600" y="2590800"/>
            <a:ext cx="358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*Lecturer Details</a:t>
            </a:r>
          </a:p>
          <a:p>
            <a:r>
              <a:rPr lang="en-US" sz="2800" dirty="0" smtClean="0"/>
              <a:t>*Subject Details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304800"/>
            <a:ext cx="784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Administrator:</a:t>
            </a:r>
            <a:endParaRPr lang="en-US" sz="6000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newsfla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5_152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704088"/>
            <a:ext cx="5257800" cy="1143000"/>
          </a:xfrm>
        </p:spPr>
        <p:txBody>
          <a:bodyPr/>
          <a:lstStyle/>
          <a:p>
            <a:r>
              <a:rPr lang="en-US" sz="6000" u="sng" dirty="0" smtClean="0">
                <a:solidFill>
                  <a:schemeClr val="bg1"/>
                </a:solidFill>
              </a:rPr>
              <a:t>Lecturer:</a:t>
            </a:r>
            <a:endParaRPr lang="en-US" sz="6000" u="sng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209800"/>
            <a:ext cx="81534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*</a:t>
            </a:r>
            <a:r>
              <a:rPr lang="en-US" sz="3200" dirty="0" smtClean="0">
                <a:solidFill>
                  <a:schemeClr val="bg1"/>
                </a:solidFill>
              </a:rPr>
              <a:t>Helps lecturers in analysing their subject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   marks, the number of distinctions, first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   class etc.,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5400" dirty="0" smtClean="0">
                <a:solidFill>
                  <a:schemeClr val="bg1"/>
                </a:solidFill>
              </a:rPr>
              <a:t>*</a:t>
            </a:r>
            <a:r>
              <a:rPr lang="en-US" sz="3200" dirty="0" smtClean="0">
                <a:solidFill>
                  <a:schemeClr val="bg1"/>
                </a:solidFill>
              </a:rPr>
              <a:t>Overall pass percentage both in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values and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   graph.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75 -0.10833 C -0.42621 -0.02662 -0.36458 0.05533 -0.30312 0.0662 C -0.24149 0.07708 -0.1625 -0.03287 -0.1184 -0.04329 C -0.07395 -0.05393 -0.0559 -0.02523 -0.0375 0.00324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newsfla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rragen___Silver_by_tigae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62000" y="533400"/>
            <a:ext cx="4191000" cy="10128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68000">
                <a:schemeClr val="accent6">
                  <a:tint val="86000"/>
                  <a:satMod val="115000"/>
                </a:schemeClr>
              </a:gs>
              <a:gs pos="100000">
                <a:schemeClr val="accent6">
                  <a:tint val="50000"/>
                  <a:satMod val="150000"/>
                </a:schemeClr>
              </a:gs>
            </a:gsLst>
            <a:path path="circle">
              <a:fillToRect l="50000" t="130000" r="50000" b="-30000"/>
            </a:path>
          </a:gradFill>
          <a:effectLst>
            <a:outerShdw blurRad="57150" dist="38100" dir="5400000" algn="ctr" rotWithShape="0">
              <a:schemeClr val="tx2">
                <a:alpha val="48000"/>
              </a:scheme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extrusionH="57150"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0" u="sng" dirty="0" smtClean="0">
                <a:solidFill>
                  <a:schemeClr val="tx2"/>
                </a:solidFill>
              </a:rPr>
              <a:t>Session - </a:t>
            </a:r>
            <a:r>
              <a:rPr lang="en-US" sz="7000" u="sng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kumimoji="0" lang="en-US" sz="7000" b="0" i="0" u="sng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3200" y="5867400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Nandish B.A (402cs08044)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5816 0.27315 C -0.79011 0.20023 -0.72205 0.12732 -0.62743 0.13125 C -0.53281 0.13519 -0.40382 0.32153 -0.29045 0.29676 C -0.17709 0.27199 -0.0033 0.04283 0.05312 -0.01713 C 0.10955 -0.07708 0.05712 -0.06528 0.04826 -0.0625 C 0.03941 -0.05972 0.01962 -0.02986 -8.33333E-7 -7.40741E-7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2464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18600" cy="6858000"/>
          </a:xfr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5257800" cy="1143000"/>
          </a:xfrm>
        </p:spPr>
        <p:txBody>
          <a:bodyPr/>
          <a:lstStyle/>
          <a:p>
            <a:r>
              <a:rPr lang="en-US" sz="6000" u="sng" dirty="0" smtClean="0">
                <a:solidFill>
                  <a:schemeClr val="tx1"/>
                </a:solidFill>
              </a:rPr>
              <a:t>Student:</a:t>
            </a:r>
            <a:endParaRPr lang="en-US" sz="6000" u="sng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524000"/>
            <a:ext cx="8839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*</a:t>
            </a:r>
            <a:r>
              <a:rPr lang="en-US" sz="3200" dirty="0" smtClean="0"/>
              <a:t>Helps students in analyzing their regular</a:t>
            </a:r>
          </a:p>
          <a:p>
            <a:r>
              <a:rPr lang="en-US" sz="3200" dirty="0" smtClean="0"/>
              <a:t>   subject marks, also their back subject marks.</a:t>
            </a:r>
          </a:p>
          <a:p>
            <a:r>
              <a:rPr lang="en-US" sz="5400" dirty="0" smtClean="0"/>
              <a:t>*</a:t>
            </a:r>
            <a:r>
              <a:rPr lang="en-US" sz="3200" dirty="0" smtClean="0"/>
              <a:t>Both in values and graph.</a:t>
            </a:r>
            <a:endParaRPr lang="en-US" sz="3200" dirty="0"/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542 0.0794 C -0.53247 0.01019 -0.47952 -0.05879 -0.40799 -0.04953 C -0.33646 -0.04027 -0.22066 0.12038 -0.15643 0.13542 C -0.09219 0.15047 -0.04879 0.0632 -0.02257 0.04075 C 0.00347 0.01829 0.00173 0.00903 -5.55556E-7 -1.48148E-6 " pathEditMode="relative" ptsTypes="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newsfla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rragen___Silver_by_tigae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62000" y="533400"/>
            <a:ext cx="4191000" cy="10128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68000">
                <a:schemeClr val="accent6">
                  <a:tint val="86000"/>
                  <a:satMod val="115000"/>
                </a:schemeClr>
              </a:gs>
              <a:gs pos="100000">
                <a:schemeClr val="accent6">
                  <a:tint val="50000"/>
                  <a:satMod val="150000"/>
                </a:schemeClr>
              </a:gs>
            </a:gsLst>
            <a:path path="circle">
              <a:fillToRect l="50000" t="130000" r="50000" b="-30000"/>
            </a:path>
          </a:gradFill>
          <a:effectLst>
            <a:outerShdw blurRad="57150" dist="38100" dir="5400000" algn="ctr" rotWithShape="0">
              <a:schemeClr val="tx2">
                <a:alpha val="48000"/>
              </a:scheme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extrusionH="57150"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0" u="sng" dirty="0" smtClean="0">
                <a:solidFill>
                  <a:schemeClr val="tx2"/>
                </a:solidFill>
              </a:rPr>
              <a:t>Session - </a:t>
            </a:r>
            <a:r>
              <a:rPr lang="en-US" sz="7000" u="sng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kumimoji="0" lang="en-US" sz="7000" b="0" i="0" u="sng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5943600"/>
            <a:ext cx="8991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</a:rPr>
              <a:t>Kashi Vishwanath Aradhya (402cs08032)</a:t>
            </a:r>
            <a:endParaRPr lang="en-US" sz="3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5816 0.27315 C -0.79011 0.20023 -0.72205 0.12732 -0.62743 0.13125 C -0.53281 0.13519 -0.40382 0.32153 -0.29045 0.29676 C -0.17709 0.27199 -0.0033 0.04283 0.05312 -0.01713 C 0.10955 -0.07708 0.05712 -0.06528 0.04826 -0.0625 C 0.03941 -0.05972 0.01962 -0.02986 -8.33333E-7 -7.40741E-7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each%20Tre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solidFill>
                  <a:schemeClr val="bg1"/>
                </a:solidFill>
              </a:rPr>
              <a:t>Advantages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362200"/>
            <a:ext cx="8534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 smtClean="0">
                <a:solidFill>
                  <a:schemeClr val="bg1"/>
                </a:solidFill>
              </a:rPr>
              <a:t>*Easy result analysi</a:t>
            </a:r>
            <a:r>
              <a:rPr lang="en-US" sz="4800" i="1" dirty="0" smtClean="0"/>
              <a:t>s</a:t>
            </a:r>
            <a:r>
              <a:rPr lang="en-US" sz="4800" i="1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sz="4800" i="1" dirty="0" smtClean="0">
                <a:solidFill>
                  <a:schemeClr val="bg1"/>
                </a:solidFill>
              </a:rPr>
              <a:t>*Fast and accurate results.</a:t>
            </a:r>
          </a:p>
          <a:p>
            <a:r>
              <a:rPr lang="en-US" sz="4800" i="1" dirty="0" smtClean="0">
                <a:solidFill>
                  <a:schemeClr val="bg1"/>
                </a:solidFill>
              </a:rPr>
              <a:t>*Easy maintenance of Lecturer</a:t>
            </a:r>
          </a:p>
          <a:p>
            <a:r>
              <a:rPr lang="en-US" sz="4800" i="1" dirty="0" smtClean="0">
                <a:solidFill>
                  <a:schemeClr val="bg1"/>
                </a:solidFill>
              </a:rPr>
              <a:t>  and subject results.</a:t>
            </a:r>
          </a:p>
          <a:p>
            <a:r>
              <a:rPr lang="en-US" sz="4800" i="1" dirty="0" smtClean="0">
                <a:solidFill>
                  <a:schemeClr val="bg1"/>
                </a:solidFill>
              </a:rPr>
              <a:t>*Attractive result presentation.</a:t>
            </a:r>
            <a:endParaRPr lang="en-US" sz="48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C 0 -0.04667  0.028 -0.08267  0.062 -0.08267  C 0.097 -0.08267  0.125 -0.04667  0.125 0  C 0.125 0.04667  0.153 0.08267  0.188 0.08267  C 0.222 0.08267  0.25 0.04667 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76400"/>
            <a:ext cx="8077200" cy="9144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RESULT PROCESSING SYSTEM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2_lrg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TextBox 5"/>
          <p:cNvSpPr txBox="1"/>
          <p:nvPr/>
        </p:nvSpPr>
        <p:spPr>
          <a:xfrm>
            <a:off x="152400" y="3124200"/>
            <a:ext cx="8915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RESULT PROCESSING SYSTEM</a:t>
            </a:r>
            <a:endParaRPr lang="en-US" sz="5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img1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u="sng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Disadvantages</a:t>
            </a:r>
            <a:endParaRPr kumimoji="0" lang="en-US" sz="50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8534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 smtClean="0">
                <a:solidFill>
                  <a:schemeClr val="bg1"/>
                </a:solidFill>
              </a:rPr>
              <a:t>*Not applicable wi</a:t>
            </a:r>
            <a:r>
              <a:rPr lang="en-US" sz="4800" i="1" dirty="0" smtClean="0"/>
              <a:t>th int</a:t>
            </a:r>
            <a:r>
              <a:rPr lang="en-US" sz="4800" i="1" dirty="0" smtClean="0">
                <a:solidFill>
                  <a:schemeClr val="bg1"/>
                </a:solidFill>
              </a:rPr>
              <a:t>ernet.</a:t>
            </a:r>
          </a:p>
          <a:p>
            <a:r>
              <a:rPr lang="en-US" sz="4800" i="1" dirty="0" smtClean="0">
                <a:solidFill>
                  <a:schemeClr val="bg1"/>
                </a:solidFill>
              </a:rPr>
              <a:t>*Works only with </a:t>
            </a:r>
            <a:r>
              <a:rPr lang="en-US" sz="4800" i="1" dirty="0" smtClean="0"/>
              <a:t>a par</a:t>
            </a:r>
            <a:r>
              <a:rPr lang="en-US" sz="4800" i="1" dirty="0" smtClean="0">
                <a:solidFill>
                  <a:schemeClr val="bg1"/>
                </a:solidFill>
              </a:rPr>
              <a:t>ticular</a:t>
            </a:r>
          </a:p>
          <a:p>
            <a:r>
              <a:rPr lang="en-US" sz="4800" i="1" dirty="0" smtClean="0">
                <a:solidFill>
                  <a:schemeClr val="bg1"/>
                </a:solidFill>
              </a:rPr>
              <a:t>   format of data</a:t>
            </a:r>
            <a:r>
              <a:rPr lang="en-US" sz="4800" i="1" dirty="0" smtClean="0"/>
              <a:t>ba</a:t>
            </a:r>
            <a:r>
              <a:rPr lang="en-US" sz="4800" i="1" dirty="0" smtClean="0">
                <a:solidFill>
                  <a:schemeClr val="bg1"/>
                </a:solidFill>
              </a:rPr>
              <a:t>se.</a:t>
            </a:r>
          </a:p>
          <a:p>
            <a:r>
              <a:rPr lang="en-US" sz="4800" i="1" dirty="0" smtClean="0">
                <a:solidFill>
                  <a:schemeClr val="bg1"/>
                </a:solidFill>
              </a:rPr>
              <a:t>*Maintains onl</a:t>
            </a:r>
            <a:r>
              <a:rPr lang="en-US" sz="4800" i="1" dirty="0" smtClean="0"/>
              <a:t>y</a:t>
            </a:r>
            <a:r>
              <a:rPr lang="en-US" sz="4800" i="1" dirty="0" smtClean="0">
                <a:solidFill>
                  <a:schemeClr val="bg1"/>
                </a:solidFill>
              </a:rPr>
              <a:t> one database</a:t>
            </a:r>
          </a:p>
          <a:p>
            <a:r>
              <a:rPr lang="en-US" sz="4800" i="1" dirty="0" smtClean="0">
                <a:solidFill>
                  <a:schemeClr val="bg1"/>
                </a:solidFill>
              </a:rPr>
              <a:t>  at a time.</a:t>
            </a:r>
            <a:endParaRPr lang="en-US" sz="48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C 0 -0.04667  0.028 -0.08267  0.062 -0.08267  C 0.097 -0.08267  0.125 -0.04667  0.125 0  C 0.125 0.04667  0.153 0.08267  0.188 0.08267  C 0.222 0.08267  0.25 0.04667 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1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alveenpass1280x102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209800"/>
            <a:ext cx="6400800" cy="1371600"/>
          </a:xfrm>
        </p:spPr>
        <p:txBody>
          <a:bodyPr>
            <a:noAutofit/>
          </a:bodyPr>
          <a:lstStyle/>
          <a:p>
            <a:pPr algn="ctr"/>
            <a:r>
              <a:rPr lang="en-US" sz="10000" dirty="0" smtClean="0">
                <a:solidFill>
                  <a:schemeClr val="bg1"/>
                </a:solidFill>
              </a:rPr>
              <a:t>THANK YOU</a:t>
            </a:r>
            <a:endParaRPr lang="en-US" sz="10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91400" cy="1066800"/>
          </a:xfrm>
        </p:spPr>
        <p:txBody>
          <a:bodyPr>
            <a:normAutofit/>
          </a:bodyPr>
          <a:lstStyle/>
          <a:p>
            <a:r>
              <a:rPr lang="en-US" sz="5400" u="sng" dirty="0" smtClean="0">
                <a:solidFill>
                  <a:schemeClr val="bg1"/>
                </a:solidFill>
              </a:rPr>
              <a:t>Team Members: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Forest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89722" cy="6858000"/>
          </a:xfrm>
        </p:spPr>
      </p:pic>
      <p:sp>
        <p:nvSpPr>
          <p:cNvPr id="6" name="TextBox 5"/>
          <p:cNvSpPr txBox="1"/>
          <p:nvPr/>
        </p:nvSpPr>
        <p:spPr>
          <a:xfrm>
            <a:off x="228600" y="1371600"/>
            <a:ext cx="601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*Kashi Vishwanath Aradhya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*Kaushik A.P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*Nandish B.A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*Noumya R.R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*Ramya K.P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" y="457200"/>
            <a:ext cx="60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 smtClean="0">
                <a:solidFill>
                  <a:schemeClr val="bg1"/>
                </a:solidFill>
              </a:rPr>
              <a:t>The Team</a:t>
            </a:r>
            <a:r>
              <a:rPr lang="en-US" sz="5400" b="1" u="sng" dirty="0" smtClean="0">
                <a:solidFill>
                  <a:schemeClr val="bg1"/>
                </a:solidFill>
              </a:rPr>
              <a:t>:</a:t>
            </a:r>
            <a:endParaRPr lang="en-US" sz="5400" b="1" u="sng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7400" y="1371600"/>
            <a:ext cx="266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5528F8"/>
                </a:solidFill>
                <a:latin typeface="Times New Roman" pitchFamily="18" charset="0"/>
                <a:cs typeface="Times New Roman" pitchFamily="18" charset="0"/>
              </a:rPr>
              <a:t>402cs08032</a:t>
            </a:r>
          </a:p>
          <a:p>
            <a:r>
              <a:rPr lang="en-US" sz="3600" b="1" dirty="0" smtClean="0">
                <a:solidFill>
                  <a:srgbClr val="5528F8"/>
                </a:solidFill>
                <a:latin typeface="Times New Roman" pitchFamily="18" charset="0"/>
                <a:cs typeface="Times New Roman" pitchFamily="18" charset="0"/>
              </a:rPr>
              <a:t>402cs08033</a:t>
            </a:r>
          </a:p>
          <a:p>
            <a:r>
              <a:rPr lang="en-US" sz="3600" b="1" dirty="0" smtClean="0">
                <a:solidFill>
                  <a:srgbClr val="5528F8"/>
                </a:solidFill>
                <a:latin typeface="Times New Roman" pitchFamily="18" charset="0"/>
                <a:cs typeface="Times New Roman" pitchFamily="18" charset="0"/>
              </a:rPr>
              <a:t>402cs08044</a:t>
            </a:r>
          </a:p>
          <a:p>
            <a:r>
              <a:rPr lang="en-US" sz="3600" b="1" dirty="0" smtClean="0">
                <a:solidFill>
                  <a:srgbClr val="5528F8"/>
                </a:solidFill>
                <a:latin typeface="Times New Roman" pitchFamily="18" charset="0"/>
                <a:cs typeface="Times New Roman" pitchFamily="18" charset="0"/>
              </a:rPr>
              <a:t>402cs08051</a:t>
            </a:r>
          </a:p>
          <a:p>
            <a:r>
              <a:rPr lang="en-US" sz="3600" b="1" dirty="0" smtClean="0">
                <a:solidFill>
                  <a:srgbClr val="5528F8"/>
                </a:solidFill>
                <a:latin typeface="Times New Roman" pitchFamily="18" charset="0"/>
                <a:cs typeface="Times New Roman" pitchFamily="18" charset="0"/>
              </a:rPr>
              <a:t>402cs08062</a:t>
            </a:r>
            <a:endParaRPr lang="en-US" sz="3600" b="1" dirty="0">
              <a:solidFill>
                <a:srgbClr val="5528F8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6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zure_Wallpaper_by_RaNdOm_HeRo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667000"/>
            <a:ext cx="4267200" cy="704088"/>
          </a:xfrm>
        </p:spPr>
        <p:txBody>
          <a:bodyPr>
            <a:noAutofit/>
          </a:bodyPr>
          <a:lstStyle/>
          <a:p>
            <a:r>
              <a:rPr lang="en-US" sz="6200" b="1" u="sng" dirty="0" smtClean="0">
                <a:solidFill>
                  <a:schemeClr val="bg1"/>
                </a:solidFill>
              </a:rPr>
              <a:t>Introduction</a:t>
            </a:r>
            <a:endParaRPr lang="en-US" sz="6200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2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391400" cy="1066800"/>
          </a:xfrm>
        </p:spPr>
        <p:txBody>
          <a:bodyPr>
            <a:normAutofit/>
          </a:bodyPr>
          <a:lstStyle/>
          <a:p>
            <a:r>
              <a:rPr lang="en-US" sz="5400" u="sng" dirty="0" smtClean="0">
                <a:solidFill>
                  <a:schemeClr val="bg1"/>
                </a:solidFill>
              </a:rPr>
              <a:t>Result Processing System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Forest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TextBox 5"/>
          <p:cNvSpPr txBox="1"/>
          <p:nvPr/>
        </p:nvSpPr>
        <p:spPr>
          <a:xfrm>
            <a:off x="2133600" y="76200"/>
            <a:ext cx="685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This Application was developed 		  by using VB 6.0 as front 		       end and</a:t>
            </a:r>
            <a:r>
              <a:rPr lang="en-US" sz="3600" dirty="0" smtClean="0"/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MS ACCESS 	  	           2003 as back end.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hat_Dreams_May_Be_by_BPaub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1000" y="0"/>
            <a:ext cx="9525000" cy="685799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4343400" cy="1085088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Literature Study:</a:t>
            </a:r>
            <a:endParaRPr lang="en-US" b="1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952500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sz="3000" b="1" i="1" u="sng" dirty="0" smtClean="0">
                <a:latin typeface="Times New Roman" pitchFamily="18" charset="0"/>
                <a:cs typeface="Times New Roman" pitchFamily="18" charset="0"/>
              </a:rPr>
              <a:t>Referred Books</a:t>
            </a:r>
            <a:r>
              <a:rPr lang="en-US" sz="3000" b="1" i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	Black Book</a:t>
            </a:r>
          </a:p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	Gary Cornell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[ P No. 605,606,607,610 (for graphics via code),</a:t>
            </a:r>
          </a:p>
          <a:p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			P No.647-662 (for mouse event)]</a:t>
            </a:r>
          </a:p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	Deitel  &amp; Deitel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[P No. 589 (for file, folder and drive lists)]</a:t>
            </a:r>
          </a:p>
          <a:p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810000"/>
            <a:ext cx="9144000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sz="3000" b="1" i="1" u="sng" dirty="0" smtClean="0">
                <a:latin typeface="Times New Roman" pitchFamily="18" charset="0"/>
                <a:cs typeface="Times New Roman" pitchFamily="18" charset="0"/>
              </a:rPr>
              <a:t>Referred Websites</a:t>
            </a:r>
            <a:r>
              <a:rPr lang="en-US" sz="3000" b="1" i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	1.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  <a:hlinkClick r:id="rId3"/>
              </a:rPr>
              <a:t>http://www.about.com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  (Mike Chappel)</a:t>
            </a:r>
          </a:p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	2.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  <a:hlinkClick r:id="rId4"/>
              </a:rPr>
              <a:t>http://www.vbhelp.com</a:t>
            </a:r>
            <a:endParaRPr lang="en-US" sz="25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	3.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  <a:hlinkClick r:id="rId5"/>
              </a:rPr>
              <a:t>http://www.microsoft.com</a:t>
            </a:r>
            <a:endParaRPr lang="en-US" sz="25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	4.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  <a:hlinkClick r:id="rId6"/>
              </a:rPr>
              <a:t>http://www.sourcecode.com</a:t>
            </a:r>
            <a:endParaRPr lang="en-US" sz="25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	5.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  <a:hlinkClick r:id="rId7"/>
              </a:rPr>
              <a:t>http://www.opensource.com</a:t>
            </a:r>
            <a:endParaRPr lang="en-US" sz="25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	6.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  <a:hlinkClick r:id="rId8"/>
              </a:rPr>
              <a:t>http://www.vbmaniac.com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endParaRPr lang="en-US" sz="2500" dirty="0"/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zure_Wallpaper_by_RaNdOm_HeRo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801112"/>
            <a:ext cx="8763000" cy="704088"/>
          </a:xfrm>
        </p:spPr>
        <p:txBody>
          <a:bodyPr>
            <a:noAutofit/>
          </a:bodyPr>
          <a:lstStyle/>
          <a:p>
            <a:r>
              <a:rPr lang="en-US" sz="6200" b="1" u="sng" dirty="0" smtClean="0">
                <a:solidFill>
                  <a:schemeClr val="bg1"/>
                </a:solidFill>
              </a:rPr>
              <a:t>Performance against Goals</a:t>
            </a:r>
            <a:endParaRPr lang="en-US" sz="6200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200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l_Bliss_by_Burning_Liquid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0" y="0"/>
            <a:ext cx="4191000" cy="6858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30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Goals: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main goal of  our project was “Easy Result Analysis” which facilitates both the lecturers and students to know their results.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while presenting the result we thought it should 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be a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ttractive. Hence, we planned to add 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 bar chart, the photo 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the candidate and his result history.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67200" y="0"/>
            <a:ext cx="4876800" cy="6858000"/>
          </a:xfrm>
          <a:prstGeom prst="rect">
            <a:avLst/>
          </a:prstGeom>
        </p:spPr>
        <p:txBody>
          <a:bodyPr vert="horz">
            <a:normAutofit fontScale="925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r>
              <a:rPr lang="en-US" sz="3000" b="1" u="sng" dirty="0" smtClean="0">
                <a:solidFill>
                  <a:schemeClr val="bg1"/>
                </a:solidFill>
              </a:rPr>
              <a:t> Performance</a:t>
            </a:r>
            <a:r>
              <a:rPr kumimoji="0" lang="en-US" sz="30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 were successful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 completing the result analysis process using student, lecturer and administrator modules and implemented bar chart too.</a:t>
            </a:r>
            <a:endParaRPr kumimoji="0" lang="en-US" sz="2600" b="1" i="1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pitchFamily="34" charset="0"/>
              <a:buChar char="•"/>
              <a:tabLst/>
              <a:defRPr/>
            </a:pPr>
            <a:r>
              <a:rPr kumimoji="0" lang="en-US" sz="260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 our project works with single result table at a time, we could not implement result history and displaying photo of the candidate was also not practical.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pitchFamily="34" charset="0"/>
              <a:buChar char="•"/>
              <a:tabLst/>
              <a:defRPr/>
            </a:pPr>
            <a:r>
              <a:rPr lang="en-US" sz="2600" dirty="0" smtClean="0"/>
              <a:t>But we managed to implement some more applications like  </a:t>
            </a:r>
            <a:r>
              <a:rPr lang="en-US" sz="2600" dirty="0" smtClean="0">
                <a:solidFill>
                  <a:schemeClr val="bg1"/>
                </a:solidFill>
              </a:rPr>
              <a:t>authenticating the administrator, updating  the lecturer  details, printing the result sheet etc.,</a:t>
            </a:r>
            <a:endParaRPr kumimoji="0" lang="en-US" sz="260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pitchFamily="34" charset="0"/>
              <a:buChar char="•"/>
              <a:tabLst/>
              <a:defRPr/>
            </a:pPr>
            <a:endParaRPr kumimoji="0" lang="en-US" sz="2600" b="1" i="1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endParaRPr kumimoji="0" lang="en-US" sz="2600" b="1" i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838200" y="3429000"/>
            <a:ext cx="68580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Custom 2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387025"/>
      </a:accent1>
      <a:accent2>
        <a:srgbClr val="54A838"/>
      </a:accent2>
      <a:accent3>
        <a:srgbClr val="387025"/>
      </a:accent3>
      <a:accent4>
        <a:srgbClr val="54A838"/>
      </a:accent4>
      <a:accent5>
        <a:srgbClr val="7CCA62"/>
      </a:accent5>
      <a:accent6>
        <a:srgbClr val="7E9532"/>
      </a:accent6>
      <a:hlink>
        <a:srgbClr val="B0DFA0"/>
      </a:hlink>
      <a:folHlink>
        <a:srgbClr val="7E9532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</TotalTime>
  <Words>576</Words>
  <Application>Microsoft Office PowerPoint</Application>
  <PresentationFormat>On-screen Show (4:3)</PresentationFormat>
  <Paragraphs>161</Paragraphs>
  <Slides>31</Slides>
  <Notes>0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Flow</vt:lpstr>
      <vt:lpstr>Cauvery Polytechnic</vt:lpstr>
      <vt:lpstr>Slide 2</vt:lpstr>
      <vt:lpstr>RESULT PROCESSING SYSTEM</vt:lpstr>
      <vt:lpstr>Team Members:</vt:lpstr>
      <vt:lpstr>Introduction</vt:lpstr>
      <vt:lpstr>Result Processing System</vt:lpstr>
      <vt:lpstr>Literature Study:</vt:lpstr>
      <vt:lpstr>Performance against Goals</vt:lpstr>
      <vt:lpstr>Slide 9</vt:lpstr>
      <vt:lpstr>Performance against Schedule</vt:lpstr>
      <vt:lpstr>Slide 11</vt:lpstr>
      <vt:lpstr>Slide 12</vt:lpstr>
      <vt:lpstr>Project Planning:</vt:lpstr>
      <vt:lpstr>System Requirements:</vt:lpstr>
      <vt:lpstr>Slide 15</vt:lpstr>
      <vt:lpstr>Slide 16</vt:lpstr>
      <vt:lpstr>Connection Code:</vt:lpstr>
      <vt:lpstr>Result Processing System</vt:lpstr>
      <vt:lpstr>Slide 19</vt:lpstr>
      <vt:lpstr>Slide 20</vt:lpstr>
      <vt:lpstr> </vt:lpstr>
      <vt:lpstr>Slide 22</vt:lpstr>
      <vt:lpstr>Lecturer:</vt:lpstr>
      <vt:lpstr>Slide 24</vt:lpstr>
      <vt:lpstr>Slide 25</vt:lpstr>
      <vt:lpstr>Student:</vt:lpstr>
      <vt:lpstr>Slide 27</vt:lpstr>
      <vt:lpstr>Slide 28</vt:lpstr>
      <vt:lpstr>Advantages</vt:lpstr>
      <vt:lpstr>Slide 30</vt:lpstr>
      <vt:lpstr>THANK YOU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 processing system</dc:title>
  <dc:subject>Seminar</dc:subject>
  <dc:creator>Kaushik A.P</dc:creator>
  <cp:lastModifiedBy>Kaushik</cp:lastModifiedBy>
  <cp:revision>116</cp:revision>
  <dcterms:created xsi:type="dcterms:W3CDTF">2006-08-16T00:00:00Z</dcterms:created>
  <dcterms:modified xsi:type="dcterms:W3CDTF">2011-03-03T04:12:23Z</dcterms:modified>
  <cp:category>Studies</cp:category>
</cp:coreProperties>
</file>